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p:scale>
          <a:sx n="103" d="100"/>
          <a:sy n="103" d="100"/>
        </p:scale>
        <p:origin x="24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536F52F-8946-4CA3-9551-8036363F4FB8}" type="datetimeFigureOut">
              <a:rPr lang="en-US" smtClean="0"/>
              <a:t>12/16/2024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3C1635-3EDC-47BE-84BE-5514CBB2CF3A}" type="slidenum">
              <a:rPr lang="en-US" smtClean="0"/>
              <a:t>‹#›</a:t>
            </a:fld>
            <a:endParaRPr lang="en-US"/>
          </a:p>
        </p:txBody>
      </p:sp>
    </p:spTree>
    <p:extLst>
      <p:ext uri="{BB962C8B-B14F-4D97-AF65-F5344CB8AC3E}">
        <p14:creationId xmlns:p14="http://schemas.microsoft.com/office/powerpoint/2010/main" val="4082903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36F52F-8946-4CA3-9551-8036363F4FB8}" type="datetimeFigureOut">
              <a:rPr lang="en-US" smtClean="0"/>
              <a:t>12/16/2024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3C1635-3EDC-47BE-84BE-5514CBB2CF3A}" type="slidenum">
              <a:rPr lang="en-US" smtClean="0"/>
              <a:t>‹#›</a:t>
            </a:fld>
            <a:endParaRPr lang="en-US"/>
          </a:p>
        </p:txBody>
      </p:sp>
    </p:spTree>
    <p:extLst>
      <p:ext uri="{BB962C8B-B14F-4D97-AF65-F5344CB8AC3E}">
        <p14:creationId xmlns:p14="http://schemas.microsoft.com/office/powerpoint/2010/main" val="1102415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36F52F-8946-4CA3-9551-8036363F4FB8}" type="datetimeFigureOut">
              <a:rPr lang="en-US" smtClean="0"/>
              <a:t>12/16/2024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3C1635-3EDC-47BE-84BE-5514CBB2CF3A}"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11536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536F52F-8946-4CA3-9551-8036363F4FB8}" type="datetimeFigureOut">
              <a:rPr lang="en-US" smtClean="0"/>
              <a:t>12/16/2024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3C1635-3EDC-47BE-84BE-5514CBB2CF3A}" type="slidenum">
              <a:rPr lang="en-US" smtClean="0"/>
              <a:t>‹#›</a:t>
            </a:fld>
            <a:endParaRPr lang="en-US"/>
          </a:p>
        </p:txBody>
      </p:sp>
    </p:spTree>
    <p:extLst>
      <p:ext uri="{BB962C8B-B14F-4D97-AF65-F5344CB8AC3E}">
        <p14:creationId xmlns:p14="http://schemas.microsoft.com/office/powerpoint/2010/main" val="2331563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536F52F-8946-4CA3-9551-8036363F4FB8}" type="datetimeFigureOut">
              <a:rPr lang="en-US" smtClean="0"/>
              <a:t>12/16/2024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3C1635-3EDC-47BE-84BE-5514CBB2CF3A}"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2916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536F52F-8946-4CA3-9551-8036363F4FB8}" type="datetimeFigureOut">
              <a:rPr lang="en-US" smtClean="0"/>
              <a:t>12/16/2024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3C1635-3EDC-47BE-84BE-5514CBB2CF3A}" type="slidenum">
              <a:rPr lang="en-US" smtClean="0"/>
              <a:t>‹#›</a:t>
            </a:fld>
            <a:endParaRPr lang="en-US"/>
          </a:p>
        </p:txBody>
      </p:sp>
    </p:spTree>
    <p:extLst>
      <p:ext uri="{BB962C8B-B14F-4D97-AF65-F5344CB8AC3E}">
        <p14:creationId xmlns:p14="http://schemas.microsoft.com/office/powerpoint/2010/main" val="12022402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36F52F-8946-4CA3-9551-8036363F4FB8}" type="datetimeFigureOut">
              <a:rPr lang="en-US" smtClean="0"/>
              <a:t>12/16/2024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3C1635-3EDC-47BE-84BE-5514CBB2CF3A}" type="slidenum">
              <a:rPr lang="en-US" smtClean="0"/>
              <a:t>‹#›</a:t>
            </a:fld>
            <a:endParaRPr lang="en-US"/>
          </a:p>
        </p:txBody>
      </p:sp>
    </p:spTree>
    <p:extLst>
      <p:ext uri="{BB962C8B-B14F-4D97-AF65-F5344CB8AC3E}">
        <p14:creationId xmlns:p14="http://schemas.microsoft.com/office/powerpoint/2010/main" val="1274900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36F52F-8946-4CA3-9551-8036363F4FB8}" type="datetimeFigureOut">
              <a:rPr lang="en-US" smtClean="0"/>
              <a:t>12/16/2024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3C1635-3EDC-47BE-84BE-5514CBB2CF3A}" type="slidenum">
              <a:rPr lang="en-US" smtClean="0"/>
              <a:t>‹#›</a:t>
            </a:fld>
            <a:endParaRPr lang="en-US"/>
          </a:p>
        </p:txBody>
      </p:sp>
    </p:spTree>
    <p:extLst>
      <p:ext uri="{BB962C8B-B14F-4D97-AF65-F5344CB8AC3E}">
        <p14:creationId xmlns:p14="http://schemas.microsoft.com/office/powerpoint/2010/main" val="3270474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36F52F-8946-4CA3-9551-8036363F4FB8}" type="datetimeFigureOut">
              <a:rPr lang="en-US" smtClean="0"/>
              <a:t>12/16/2024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3C1635-3EDC-47BE-84BE-5514CBB2CF3A}" type="slidenum">
              <a:rPr lang="en-US" smtClean="0"/>
              <a:t>‹#›</a:t>
            </a:fld>
            <a:endParaRPr lang="en-US"/>
          </a:p>
        </p:txBody>
      </p:sp>
    </p:spTree>
    <p:extLst>
      <p:ext uri="{BB962C8B-B14F-4D97-AF65-F5344CB8AC3E}">
        <p14:creationId xmlns:p14="http://schemas.microsoft.com/office/powerpoint/2010/main" val="1990395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36F52F-8946-4CA3-9551-8036363F4FB8}" type="datetimeFigureOut">
              <a:rPr lang="en-US" smtClean="0"/>
              <a:t>12/16/2024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3C1635-3EDC-47BE-84BE-5514CBB2CF3A}" type="slidenum">
              <a:rPr lang="en-US" smtClean="0"/>
              <a:t>‹#›</a:t>
            </a:fld>
            <a:endParaRPr lang="en-US"/>
          </a:p>
        </p:txBody>
      </p:sp>
    </p:spTree>
    <p:extLst>
      <p:ext uri="{BB962C8B-B14F-4D97-AF65-F5344CB8AC3E}">
        <p14:creationId xmlns:p14="http://schemas.microsoft.com/office/powerpoint/2010/main" val="598104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36F52F-8946-4CA3-9551-8036363F4FB8}" type="datetimeFigureOut">
              <a:rPr lang="en-US" smtClean="0"/>
              <a:t>12/16/2024</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3C1635-3EDC-47BE-84BE-5514CBB2CF3A}" type="slidenum">
              <a:rPr lang="en-US" smtClean="0"/>
              <a:t>‹#›</a:t>
            </a:fld>
            <a:endParaRPr lang="en-US"/>
          </a:p>
        </p:txBody>
      </p:sp>
    </p:spTree>
    <p:extLst>
      <p:ext uri="{BB962C8B-B14F-4D97-AF65-F5344CB8AC3E}">
        <p14:creationId xmlns:p14="http://schemas.microsoft.com/office/powerpoint/2010/main" val="1196208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36F52F-8946-4CA3-9551-8036363F4FB8}" type="datetimeFigureOut">
              <a:rPr lang="en-US" smtClean="0"/>
              <a:t>12/16/2024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3C1635-3EDC-47BE-84BE-5514CBB2CF3A}" type="slidenum">
              <a:rPr lang="en-US" smtClean="0"/>
              <a:t>‹#›</a:t>
            </a:fld>
            <a:endParaRPr lang="en-US"/>
          </a:p>
        </p:txBody>
      </p:sp>
    </p:spTree>
    <p:extLst>
      <p:ext uri="{BB962C8B-B14F-4D97-AF65-F5344CB8AC3E}">
        <p14:creationId xmlns:p14="http://schemas.microsoft.com/office/powerpoint/2010/main" val="1488805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536F52F-8946-4CA3-9551-8036363F4FB8}" type="datetimeFigureOut">
              <a:rPr lang="en-US" smtClean="0"/>
              <a:t>12/16/2024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3C1635-3EDC-47BE-84BE-5514CBB2CF3A}" type="slidenum">
              <a:rPr lang="en-US" smtClean="0"/>
              <a:t>‹#›</a:t>
            </a:fld>
            <a:endParaRPr lang="en-US"/>
          </a:p>
        </p:txBody>
      </p:sp>
    </p:spTree>
    <p:extLst>
      <p:ext uri="{BB962C8B-B14F-4D97-AF65-F5344CB8AC3E}">
        <p14:creationId xmlns:p14="http://schemas.microsoft.com/office/powerpoint/2010/main" val="2543431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36F52F-8946-4CA3-9551-8036363F4FB8}" type="datetimeFigureOut">
              <a:rPr lang="en-US" smtClean="0"/>
              <a:t>12/16/2024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3C1635-3EDC-47BE-84BE-5514CBB2CF3A}" type="slidenum">
              <a:rPr lang="en-US" smtClean="0"/>
              <a:t>‹#›</a:t>
            </a:fld>
            <a:endParaRPr lang="en-US"/>
          </a:p>
        </p:txBody>
      </p:sp>
    </p:spTree>
    <p:extLst>
      <p:ext uri="{BB962C8B-B14F-4D97-AF65-F5344CB8AC3E}">
        <p14:creationId xmlns:p14="http://schemas.microsoft.com/office/powerpoint/2010/main" val="207577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36F52F-8946-4CA3-9551-8036363F4FB8}" type="datetimeFigureOut">
              <a:rPr lang="en-US" smtClean="0"/>
              <a:t>12/16/2024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3C1635-3EDC-47BE-84BE-5514CBB2CF3A}" type="slidenum">
              <a:rPr lang="en-US" smtClean="0"/>
              <a:t>‹#›</a:t>
            </a:fld>
            <a:endParaRPr lang="en-US"/>
          </a:p>
        </p:txBody>
      </p:sp>
    </p:spTree>
    <p:extLst>
      <p:ext uri="{BB962C8B-B14F-4D97-AF65-F5344CB8AC3E}">
        <p14:creationId xmlns:p14="http://schemas.microsoft.com/office/powerpoint/2010/main" val="2435696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36F52F-8946-4CA3-9551-8036363F4FB8}" type="datetimeFigureOut">
              <a:rPr lang="en-US" smtClean="0"/>
              <a:t>12/16/2024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3C1635-3EDC-47BE-84BE-5514CBB2CF3A}" type="slidenum">
              <a:rPr lang="en-US" smtClean="0"/>
              <a:t>‹#›</a:t>
            </a:fld>
            <a:endParaRPr lang="en-US"/>
          </a:p>
        </p:txBody>
      </p:sp>
    </p:spTree>
    <p:extLst>
      <p:ext uri="{BB962C8B-B14F-4D97-AF65-F5344CB8AC3E}">
        <p14:creationId xmlns:p14="http://schemas.microsoft.com/office/powerpoint/2010/main" val="933230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536F52F-8946-4CA3-9551-8036363F4FB8}" type="datetimeFigureOut">
              <a:rPr lang="en-US" smtClean="0"/>
              <a:t>12/16/2024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3C1635-3EDC-47BE-84BE-5514CBB2CF3A}" type="slidenum">
              <a:rPr lang="en-US" smtClean="0"/>
              <a:t>‹#›</a:t>
            </a:fld>
            <a:endParaRPr lang="en-US"/>
          </a:p>
        </p:txBody>
      </p:sp>
    </p:spTree>
    <p:extLst>
      <p:ext uri="{BB962C8B-B14F-4D97-AF65-F5344CB8AC3E}">
        <p14:creationId xmlns:p14="http://schemas.microsoft.com/office/powerpoint/2010/main" val="1869075486"/>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0.jpe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EF783-AC62-392C-0AEB-337469C912F4}"/>
              </a:ext>
            </a:extLst>
          </p:cNvPr>
          <p:cNvSpPr>
            <a:spLocks noGrp="1"/>
          </p:cNvSpPr>
          <p:nvPr>
            <p:ph type="ctrTitle"/>
          </p:nvPr>
        </p:nvSpPr>
        <p:spPr/>
        <p:txBody>
          <a:bodyPr/>
          <a:lstStyle/>
          <a:p>
            <a:r>
              <a:rPr lang="en-US" dirty="0"/>
              <a:t>Drowsy Driver Detection System</a:t>
            </a:r>
          </a:p>
        </p:txBody>
      </p:sp>
      <p:sp>
        <p:nvSpPr>
          <p:cNvPr id="3" name="Subtitle 2">
            <a:extLst>
              <a:ext uri="{FF2B5EF4-FFF2-40B4-BE49-F238E27FC236}">
                <a16:creationId xmlns:a16="http://schemas.microsoft.com/office/drawing/2014/main" id="{033F0FA2-20E4-DF21-6A6B-7EE2749E71E5}"/>
              </a:ext>
            </a:extLst>
          </p:cNvPr>
          <p:cNvSpPr>
            <a:spLocks noGrp="1"/>
          </p:cNvSpPr>
          <p:nvPr>
            <p:ph type="subTitle" idx="1"/>
          </p:nvPr>
        </p:nvSpPr>
        <p:spPr/>
        <p:txBody>
          <a:bodyPr/>
          <a:lstStyle/>
          <a:p>
            <a:r>
              <a:rPr lang="en-US" dirty="0"/>
              <a:t>by Tejal Mane</a:t>
            </a:r>
          </a:p>
        </p:txBody>
      </p:sp>
      <p:pic>
        <p:nvPicPr>
          <p:cNvPr id="5" name="Picture 4">
            <a:extLst>
              <a:ext uri="{FF2B5EF4-FFF2-40B4-BE49-F238E27FC236}">
                <a16:creationId xmlns:a16="http://schemas.microsoft.com/office/drawing/2014/main" id="{38E17B70-5DCF-E8C4-1FAC-23BE7FD0B732}"/>
              </a:ext>
            </a:extLst>
          </p:cNvPr>
          <p:cNvPicPr>
            <a:picLocks noChangeAspect="1"/>
          </p:cNvPicPr>
          <p:nvPr/>
        </p:nvPicPr>
        <p:blipFill>
          <a:blip r:embed="rId4"/>
          <a:stretch>
            <a:fillRect/>
          </a:stretch>
        </p:blipFill>
        <p:spPr>
          <a:xfrm>
            <a:off x="7476467" y="3117"/>
            <a:ext cx="4715533" cy="3029373"/>
          </a:xfrm>
          <a:prstGeom prst="rect">
            <a:avLst/>
          </a:prstGeom>
        </p:spPr>
      </p:pic>
      <p:pic>
        <p:nvPicPr>
          <p:cNvPr id="7" name="Recorded Sound">
            <a:hlinkClick r:id="" action="ppaction://media"/>
            <a:extLst>
              <a:ext uri="{FF2B5EF4-FFF2-40B4-BE49-F238E27FC236}">
                <a16:creationId xmlns:a16="http://schemas.microsoft.com/office/drawing/2014/main" id="{4EADA9F9-0EFB-A792-DFA0-6E702C7426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493886646"/>
      </p:ext>
    </p:extLst>
  </p:cSld>
  <p:clrMapOvr>
    <a:masterClrMapping/>
  </p:clrMapOvr>
  <mc:AlternateContent xmlns:mc="http://schemas.openxmlformats.org/markup-compatibility/2006">
    <mc:Choice xmlns:p14="http://schemas.microsoft.com/office/powerpoint/2010/main" Requires="p14">
      <p:transition spd="slow" p14:dur="2000" advTm="32819"/>
    </mc:Choice>
    <mc:Fallback>
      <p:transition spd="slow" advTm="32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7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E6D7A-694D-82DE-724F-A47661077558}"/>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A608AA93-0D68-2C73-52AF-6BD913CEFBBF}"/>
              </a:ext>
            </a:extLst>
          </p:cNvPr>
          <p:cNvSpPr>
            <a:spLocks noGrp="1"/>
          </p:cNvSpPr>
          <p:nvPr>
            <p:ph idx="1"/>
          </p:nvPr>
        </p:nvSpPr>
        <p:spPr/>
        <p:txBody>
          <a:bodyPr>
            <a:normAutofit/>
          </a:bodyPr>
          <a:lstStyle/>
          <a:p>
            <a:pPr marL="0" indent="0">
              <a:buNone/>
            </a:pPr>
            <a:r>
              <a:rPr lang="en-US" sz="2000" dirty="0"/>
              <a:t>Performance:  </a:t>
            </a:r>
          </a:p>
          <a:p>
            <a:r>
              <a:rPr lang="en-US" sz="2000" dirty="0"/>
              <a:t>High accuracy in diverse conditions.  </a:t>
            </a:r>
          </a:p>
          <a:p>
            <a:r>
              <a:rPr lang="en-US" sz="2000" dirty="0"/>
              <a:t>Effective even with spectacles and low light.</a:t>
            </a:r>
          </a:p>
          <a:p>
            <a:pPr marL="0" indent="0">
              <a:buNone/>
            </a:pPr>
            <a:endParaRPr lang="en-US" sz="2000" dirty="0"/>
          </a:p>
          <a:p>
            <a:pPr marL="0" indent="0">
              <a:buNone/>
            </a:pPr>
            <a:r>
              <a:rPr lang="en-US" sz="2000" dirty="0"/>
              <a:t>Impact:  </a:t>
            </a:r>
          </a:p>
          <a:p>
            <a:r>
              <a:rPr lang="en-US" sz="2000" dirty="0"/>
              <a:t>Reduced accident risk.</a:t>
            </a:r>
          </a:p>
        </p:txBody>
      </p:sp>
      <p:pic>
        <p:nvPicPr>
          <p:cNvPr id="4" name="Recorded Sound">
            <a:hlinkClick r:id="" action="ppaction://media"/>
            <a:extLst>
              <a:ext uri="{FF2B5EF4-FFF2-40B4-BE49-F238E27FC236}">
                <a16:creationId xmlns:a16="http://schemas.microsoft.com/office/drawing/2014/main" id="{5F1DD517-4BA7-5C1A-C4F1-745158AECDF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495061057"/>
      </p:ext>
    </p:extLst>
  </p:cSld>
  <p:clrMapOvr>
    <a:masterClrMapping/>
  </p:clrMapOvr>
  <mc:AlternateContent xmlns:mc="http://schemas.openxmlformats.org/markup-compatibility/2006">
    <mc:Choice xmlns:p14="http://schemas.microsoft.com/office/powerpoint/2010/main" Requires="p14">
      <p:transition spd="slow" p14:dur="2000" advTm="36279"/>
    </mc:Choice>
    <mc:Fallback>
      <p:transition spd="slow" advTm="362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2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75525-3AA3-D28C-EFB7-74115E5C49E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5161745-B39B-F6DC-C53D-3FF3D7AFD964}"/>
              </a:ext>
            </a:extLst>
          </p:cNvPr>
          <p:cNvSpPr>
            <a:spLocks noGrp="1"/>
          </p:cNvSpPr>
          <p:nvPr>
            <p:ph idx="1"/>
          </p:nvPr>
        </p:nvSpPr>
        <p:spPr/>
        <p:txBody>
          <a:bodyPr>
            <a:normAutofit/>
          </a:bodyPr>
          <a:lstStyle/>
          <a:p>
            <a:pPr marL="0" indent="0">
              <a:buNone/>
            </a:pPr>
            <a:r>
              <a:rPr lang="en-US" dirty="0"/>
              <a:t>  </a:t>
            </a:r>
          </a:p>
          <a:p>
            <a:pPr marL="0" indent="0">
              <a:buNone/>
            </a:pPr>
            <a:r>
              <a:rPr lang="en-US" sz="2000" dirty="0"/>
              <a:t>The Driver Drowsiness Detection System with OpenCV is a project that uses computer vision and machine learning algorithms to detect drowsiness in drivers. By analyzing the driver's facial features, such as the eyes and mouth, the system can determine if the driver is showing signs of drowsiness and can alert them to take action to avoid accidents. This project demonstrates the potential of computer vision and machine learning to develop innovative solutions for real-world problems, such as reducing accidents caused by drowsy driving.</a:t>
            </a:r>
          </a:p>
        </p:txBody>
      </p:sp>
      <p:pic>
        <p:nvPicPr>
          <p:cNvPr id="4" name="Recorded Sound">
            <a:hlinkClick r:id="" action="ppaction://media"/>
            <a:extLst>
              <a:ext uri="{FF2B5EF4-FFF2-40B4-BE49-F238E27FC236}">
                <a16:creationId xmlns:a16="http://schemas.microsoft.com/office/drawing/2014/main" id="{17FE4846-7A66-F27D-00FD-F5AB89E32AE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087569001"/>
      </p:ext>
    </p:extLst>
  </p:cSld>
  <p:clrMapOvr>
    <a:masterClrMapping/>
  </p:clrMapOvr>
  <mc:AlternateContent xmlns:mc="http://schemas.openxmlformats.org/markup-compatibility/2006">
    <mc:Choice xmlns:p14="http://schemas.microsoft.com/office/powerpoint/2010/main" Requires="p14">
      <p:transition spd="slow" p14:dur="2000" advTm="43872"/>
    </mc:Choice>
    <mc:Fallback>
      <p:transition spd="slow" advTm="43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8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2F44D-1C6F-91F9-8387-D9664E49A0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0DF2A4-05BA-EE37-F9C6-7825BE03C92D}"/>
              </a:ext>
            </a:extLst>
          </p:cNvPr>
          <p:cNvSpPr>
            <a:spLocks noGrp="1"/>
          </p:cNvSpPr>
          <p:nvPr>
            <p:ph idx="1"/>
          </p:nvPr>
        </p:nvSpPr>
        <p:spPr>
          <a:xfrm>
            <a:off x="2589212" y="2516134"/>
            <a:ext cx="8915400" cy="2620462"/>
          </a:xfrm>
        </p:spPr>
        <p:txBody>
          <a:bodyPr>
            <a:normAutofit fontScale="62500" lnSpcReduction="20000"/>
          </a:bodyPr>
          <a:lstStyle/>
          <a:p>
            <a:pPr marL="0" indent="0">
              <a:buNone/>
            </a:pPr>
            <a:endParaRPr lang="en-US" sz="15300" dirty="0"/>
          </a:p>
          <a:p>
            <a:pPr marL="0" indent="0">
              <a:buNone/>
            </a:pPr>
            <a:r>
              <a:rPr lang="en-US" sz="15300" dirty="0"/>
              <a:t>Thank You!</a:t>
            </a:r>
          </a:p>
        </p:txBody>
      </p:sp>
      <p:pic>
        <p:nvPicPr>
          <p:cNvPr id="4" name="Recorded Sound">
            <a:hlinkClick r:id="" action="ppaction://media"/>
            <a:extLst>
              <a:ext uri="{FF2B5EF4-FFF2-40B4-BE49-F238E27FC236}">
                <a16:creationId xmlns:a16="http://schemas.microsoft.com/office/drawing/2014/main" id="{A28604BF-7F58-D6BD-A271-9A633E4A72E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652082163"/>
      </p:ext>
    </p:extLst>
  </p:cSld>
  <p:clrMapOvr>
    <a:masterClrMapping/>
  </p:clrMapOvr>
  <mc:AlternateContent xmlns:mc="http://schemas.openxmlformats.org/markup-compatibility/2006">
    <mc:Choice xmlns:p14="http://schemas.microsoft.com/office/powerpoint/2010/main" Requires="p14">
      <p:transition spd="slow" p14:dur="2000" advTm="11945"/>
    </mc:Choice>
    <mc:Fallback>
      <p:transition spd="slow" advTm="11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168F0-7729-C976-8BCF-4E19FA4B8579}"/>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7E6CC704-2233-7F93-F1F9-870BB0B266E2}"/>
              </a:ext>
            </a:extLst>
          </p:cNvPr>
          <p:cNvSpPr>
            <a:spLocks noGrp="1"/>
          </p:cNvSpPr>
          <p:nvPr>
            <p:ph idx="1"/>
          </p:nvPr>
        </p:nvSpPr>
        <p:spPr/>
        <p:txBody>
          <a:bodyPr>
            <a:normAutofit/>
          </a:bodyPr>
          <a:lstStyle/>
          <a:p>
            <a:pPr marL="0" indent="0">
              <a:buNone/>
            </a:pPr>
            <a:r>
              <a:rPr lang="en-US" sz="2000" dirty="0"/>
              <a:t>Key highlights:</a:t>
            </a:r>
          </a:p>
          <a:p>
            <a:pPr marL="0" indent="0">
              <a:buNone/>
            </a:pPr>
            <a:endParaRPr lang="en-US" sz="2000" dirty="0"/>
          </a:p>
          <a:p>
            <a:r>
              <a:rPr lang="en-US" sz="2000" dirty="0"/>
              <a:t>Problem: Drowsiness increases accident risks.  </a:t>
            </a:r>
          </a:p>
          <a:p>
            <a:r>
              <a:rPr lang="en-US" sz="2000" dirty="0"/>
              <a:t>Solution: System detects drowsiness and alerts the driver.  </a:t>
            </a:r>
          </a:p>
          <a:p>
            <a:r>
              <a:rPr lang="en-US" sz="2000" dirty="0"/>
              <a:t>Features: Alarm notification and nearby rest area suggestions.</a:t>
            </a:r>
          </a:p>
        </p:txBody>
      </p:sp>
      <p:pic>
        <p:nvPicPr>
          <p:cNvPr id="5" name="Picture 4">
            <a:extLst>
              <a:ext uri="{FF2B5EF4-FFF2-40B4-BE49-F238E27FC236}">
                <a16:creationId xmlns:a16="http://schemas.microsoft.com/office/drawing/2014/main" id="{ABD20FF3-BEFC-5801-6304-F79431372AD8}"/>
              </a:ext>
            </a:extLst>
          </p:cNvPr>
          <p:cNvPicPr>
            <a:picLocks noChangeAspect="1"/>
          </p:cNvPicPr>
          <p:nvPr/>
        </p:nvPicPr>
        <p:blipFill>
          <a:blip r:embed="rId4"/>
          <a:stretch>
            <a:fillRect/>
          </a:stretch>
        </p:blipFill>
        <p:spPr>
          <a:xfrm>
            <a:off x="9269799" y="4605209"/>
            <a:ext cx="2707302" cy="2065616"/>
          </a:xfrm>
          <a:prstGeom prst="rect">
            <a:avLst/>
          </a:prstGeom>
        </p:spPr>
      </p:pic>
      <p:pic>
        <p:nvPicPr>
          <p:cNvPr id="7" name="Recorded Sound">
            <a:hlinkClick r:id="" action="ppaction://media"/>
            <a:extLst>
              <a:ext uri="{FF2B5EF4-FFF2-40B4-BE49-F238E27FC236}">
                <a16:creationId xmlns:a16="http://schemas.microsoft.com/office/drawing/2014/main" id="{975A4BA8-80C1-E8A0-946C-24DAB71FFA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4198695460"/>
      </p:ext>
    </p:extLst>
  </p:cSld>
  <p:clrMapOvr>
    <a:masterClrMapping/>
  </p:clrMapOvr>
  <mc:AlternateContent xmlns:mc="http://schemas.openxmlformats.org/markup-compatibility/2006">
    <mc:Choice xmlns:p14="http://schemas.microsoft.com/office/powerpoint/2010/main" Requires="p14">
      <p:transition spd="slow" p14:dur="2000" advTm="51082"/>
    </mc:Choice>
    <mc:Fallback>
      <p:transition spd="slow" advTm="51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1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F7B6-3876-F419-9E0A-19087D66863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3A25A35-2E2B-D1A2-6211-76D60BB9A62B}"/>
              </a:ext>
            </a:extLst>
          </p:cNvPr>
          <p:cNvSpPr>
            <a:spLocks noGrp="1"/>
          </p:cNvSpPr>
          <p:nvPr>
            <p:ph idx="1"/>
          </p:nvPr>
        </p:nvSpPr>
        <p:spPr>
          <a:xfrm>
            <a:off x="2589212" y="1379838"/>
            <a:ext cx="8915400" cy="3777622"/>
          </a:xfrm>
        </p:spPr>
        <p:txBody>
          <a:bodyPr>
            <a:noAutofit/>
          </a:bodyPr>
          <a:lstStyle/>
          <a:p>
            <a:r>
              <a:rPr lang="en-US" sz="2000" dirty="0"/>
              <a:t>A method for detecting drowsiness in drivers is developed by using a camera that point directly towards the drivers face and capture for the real time video. Once the video is captured, monitoring the face region and eyes in order to detect drowsy. The system able to monitoring eyes and determines whether the eyes are in an open position or closed state. In such a case when drowsiness is detected, a warning signal is issued to alert the driver.</a:t>
            </a:r>
          </a:p>
          <a:p>
            <a:pPr marL="0" indent="0">
              <a:buNone/>
            </a:pPr>
            <a:r>
              <a:rPr lang="en-US" sz="2000" dirty="0"/>
              <a:t>Statistics:  </a:t>
            </a:r>
          </a:p>
          <a:p>
            <a:r>
              <a:rPr lang="en-US" sz="2000" dirty="0"/>
              <a:t>30% of accidents caused by drowsiness.  </a:t>
            </a:r>
          </a:p>
          <a:p>
            <a:r>
              <a:rPr lang="en-US" sz="2000" dirty="0"/>
              <a:t>Drowsiness accidents more severe than others.</a:t>
            </a:r>
          </a:p>
          <a:p>
            <a:pPr marL="0" indent="0">
              <a:buNone/>
            </a:pPr>
            <a:r>
              <a:rPr lang="en-US" sz="2000" dirty="0"/>
              <a:t>Techniques Overview:  </a:t>
            </a:r>
          </a:p>
          <a:p>
            <a:r>
              <a:rPr lang="en-US" sz="2000" dirty="0"/>
              <a:t>Image Processing  </a:t>
            </a:r>
          </a:p>
          <a:p>
            <a:r>
              <a:rPr lang="en-US" sz="2000" dirty="0"/>
              <a:t>CNN-Based Methods</a:t>
            </a:r>
          </a:p>
        </p:txBody>
      </p:sp>
      <p:pic>
        <p:nvPicPr>
          <p:cNvPr id="5" name="Picture 4">
            <a:extLst>
              <a:ext uri="{FF2B5EF4-FFF2-40B4-BE49-F238E27FC236}">
                <a16:creationId xmlns:a16="http://schemas.microsoft.com/office/drawing/2014/main" id="{A89FE332-586A-5A72-529F-298A71F8D745}"/>
              </a:ext>
            </a:extLst>
          </p:cNvPr>
          <p:cNvPicPr>
            <a:picLocks noChangeAspect="1"/>
          </p:cNvPicPr>
          <p:nvPr/>
        </p:nvPicPr>
        <p:blipFill>
          <a:blip r:embed="rId4"/>
          <a:stretch>
            <a:fillRect/>
          </a:stretch>
        </p:blipFill>
        <p:spPr>
          <a:xfrm>
            <a:off x="9065858" y="4577702"/>
            <a:ext cx="2959074" cy="1938704"/>
          </a:xfrm>
          <a:prstGeom prst="rect">
            <a:avLst/>
          </a:prstGeom>
        </p:spPr>
      </p:pic>
      <p:pic>
        <p:nvPicPr>
          <p:cNvPr id="7" name="Recorded Sound">
            <a:hlinkClick r:id="" action="ppaction://media"/>
            <a:extLst>
              <a:ext uri="{FF2B5EF4-FFF2-40B4-BE49-F238E27FC236}">
                <a16:creationId xmlns:a16="http://schemas.microsoft.com/office/drawing/2014/main" id="{90D14973-7AE5-1531-B52E-7BF9CEC450D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763835292"/>
      </p:ext>
    </p:extLst>
  </p:cSld>
  <p:clrMapOvr>
    <a:masterClrMapping/>
  </p:clrMapOvr>
  <mc:AlternateContent xmlns:mc="http://schemas.openxmlformats.org/markup-compatibility/2006">
    <mc:Choice xmlns:p14="http://schemas.microsoft.com/office/powerpoint/2010/main" Requires="p14">
      <p:transition spd="slow" p14:dur="2000" advTm="62379"/>
    </mc:Choice>
    <mc:Fallback>
      <p:transition spd="slow" advTm="623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48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4898E-CADD-1706-426A-C8EFFA949331}"/>
              </a:ext>
            </a:extLst>
          </p:cNvPr>
          <p:cNvSpPr>
            <a:spLocks noGrp="1"/>
          </p:cNvSpPr>
          <p:nvPr>
            <p:ph type="title"/>
          </p:nvPr>
        </p:nvSpPr>
        <p:spPr/>
        <p:txBody>
          <a:bodyPr/>
          <a:lstStyle/>
          <a:p>
            <a:r>
              <a:rPr lang="en-US" dirty="0"/>
              <a:t>Objective and Approach</a:t>
            </a:r>
          </a:p>
        </p:txBody>
      </p:sp>
      <p:sp>
        <p:nvSpPr>
          <p:cNvPr id="3" name="Content Placeholder 2">
            <a:extLst>
              <a:ext uri="{FF2B5EF4-FFF2-40B4-BE49-F238E27FC236}">
                <a16:creationId xmlns:a16="http://schemas.microsoft.com/office/drawing/2014/main" id="{153CF354-0C98-9C79-DC57-A3AABCA03CA8}"/>
              </a:ext>
            </a:extLst>
          </p:cNvPr>
          <p:cNvSpPr>
            <a:spLocks noGrp="1"/>
          </p:cNvSpPr>
          <p:nvPr>
            <p:ph idx="1"/>
          </p:nvPr>
        </p:nvSpPr>
        <p:spPr/>
        <p:txBody>
          <a:bodyPr>
            <a:normAutofit/>
          </a:bodyPr>
          <a:lstStyle/>
          <a:p>
            <a:pPr marL="0" indent="0">
              <a:buNone/>
            </a:pPr>
            <a:r>
              <a:rPr lang="en-US" sz="2000" dirty="0"/>
              <a:t>Objective:  </a:t>
            </a:r>
          </a:p>
          <a:p>
            <a:r>
              <a:rPr lang="en-US" sz="2000" dirty="0"/>
              <a:t>Detect driver drowsiness.  </a:t>
            </a:r>
          </a:p>
          <a:p>
            <a:r>
              <a:rPr lang="en-US" sz="2000" dirty="0"/>
              <a:t>Prevent accidents through real-time alerts.</a:t>
            </a:r>
          </a:p>
          <a:p>
            <a:pPr marL="0" indent="0">
              <a:buNone/>
            </a:pPr>
            <a:endParaRPr lang="en-US" sz="2000" dirty="0"/>
          </a:p>
          <a:p>
            <a:pPr marL="0" indent="0">
              <a:buNone/>
            </a:pPr>
            <a:r>
              <a:rPr lang="en-US" sz="2000" dirty="0"/>
              <a:t>Methodology:  </a:t>
            </a:r>
          </a:p>
          <a:p>
            <a:r>
              <a:rPr lang="en-US" sz="2000" dirty="0"/>
              <a:t>Eye state classification using CNN.  </a:t>
            </a:r>
          </a:p>
          <a:p>
            <a:r>
              <a:rPr lang="en-US" sz="2000" dirty="0"/>
              <a:t>Real-time monitoring with webcams.</a:t>
            </a:r>
          </a:p>
        </p:txBody>
      </p:sp>
      <p:pic>
        <p:nvPicPr>
          <p:cNvPr id="5" name="Picture 4">
            <a:extLst>
              <a:ext uri="{FF2B5EF4-FFF2-40B4-BE49-F238E27FC236}">
                <a16:creationId xmlns:a16="http://schemas.microsoft.com/office/drawing/2014/main" id="{6805EDBA-06C5-CFDA-B588-FA50E37A5E67}"/>
              </a:ext>
            </a:extLst>
          </p:cNvPr>
          <p:cNvPicPr>
            <a:picLocks noChangeAspect="1"/>
          </p:cNvPicPr>
          <p:nvPr/>
        </p:nvPicPr>
        <p:blipFill>
          <a:blip r:embed="rId4"/>
          <a:stretch>
            <a:fillRect/>
          </a:stretch>
        </p:blipFill>
        <p:spPr>
          <a:xfrm>
            <a:off x="8524363" y="251222"/>
            <a:ext cx="3667637" cy="2391109"/>
          </a:xfrm>
          <a:prstGeom prst="rect">
            <a:avLst/>
          </a:prstGeom>
        </p:spPr>
      </p:pic>
      <p:pic>
        <p:nvPicPr>
          <p:cNvPr id="7" name="Picture 6">
            <a:extLst>
              <a:ext uri="{FF2B5EF4-FFF2-40B4-BE49-F238E27FC236}">
                <a16:creationId xmlns:a16="http://schemas.microsoft.com/office/drawing/2014/main" id="{224D4FC1-6EEB-03D9-709A-3443863689B6}"/>
              </a:ext>
            </a:extLst>
          </p:cNvPr>
          <p:cNvPicPr>
            <a:picLocks noChangeAspect="1"/>
          </p:cNvPicPr>
          <p:nvPr/>
        </p:nvPicPr>
        <p:blipFill>
          <a:blip r:embed="rId5"/>
          <a:stretch>
            <a:fillRect/>
          </a:stretch>
        </p:blipFill>
        <p:spPr>
          <a:xfrm>
            <a:off x="7327325" y="4745587"/>
            <a:ext cx="3315415" cy="2112413"/>
          </a:xfrm>
          <a:prstGeom prst="rect">
            <a:avLst/>
          </a:prstGeom>
        </p:spPr>
      </p:pic>
      <p:pic>
        <p:nvPicPr>
          <p:cNvPr id="8" name="Recorded Sound">
            <a:hlinkClick r:id="" action="ppaction://media"/>
            <a:extLst>
              <a:ext uri="{FF2B5EF4-FFF2-40B4-BE49-F238E27FC236}">
                <a16:creationId xmlns:a16="http://schemas.microsoft.com/office/drawing/2014/main" id="{258F0355-1114-888C-4EA3-EF430EDF3FD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965082978"/>
      </p:ext>
    </p:extLst>
  </p:cSld>
  <p:clrMapOvr>
    <a:masterClrMapping/>
  </p:clrMapOvr>
  <mc:AlternateContent xmlns:mc="http://schemas.openxmlformats.org/markup-compatibility/2006">
    <mc:Choice xmlns:p14="http://schemas.microsoft.com/office/powerpoint/2010/main" Requires="p14">
      <p:transition spd="slow" p14:dur="2000" advTm="44522"/>
    </mc:Choice>
    <mc:Fallback>
      <p:transition spd="slow" advTm="44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52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D619-D2C2-A258-240A-F3F370888915}"/>
              </a:ext>
            </a:extLst>
          </p:cNvPr>
          <p:cNvSpPr>
            <a:spLocks noGrp="1"/>
          </p:cNvSpPr>
          <p:nvPr>
            <p:ph type="title"/>
          </p:nvPr>
        </p:nvSpPr>
        <p:spPr/>
        <p:txBody>
          <a:bodyPr/>
          <a:lstStyle/>
          <a:p>
            <a:r>
              <a:rPr lang="en-US" dirty="0"/>
              <a:t>System Requirements</a:t>
            </a:r>
          </a:p>
        </p:txBody>
      </p:sp>
      <p:sp>
        <p:nvSpPr>
          <p:cNvPr id="3" name="Content Placeholder 2">
            <a:extLst>
              <a:ext uri="{FF2B5EF4-FFF2-40B4-BE49-F238E27FC236}">
                <a16:creationId xmlns:a16="http://schemas.microsoft.com/office/drawing/2014/main" id="{C9B3C6EE-3840-82D6-460E-FCB2BC838B1B}"/>
              </a:ext>
            </a:extLst>
          </p:cNvPr>
          <p:cNvSpPr>
            <a:spLocks noGrp="1"/>
          </p:cNvSpPr>
          <p:nvPr>
            <p:ph idx="1"/>
          </p:nvPr>
        </p:nvSpPr>
        <p:spPr>
          <a:xfrm>
            <a:off x="2589212" y="2133600"/>
            <a:ext cx="8915400" cy="2352483"/>
          </a:xfrm>
        </p:spPr>
        <p:txBody>
          <a:bodyPr>
            <a:normAutofit/>
          </a:bodyPr>
          <a:lstStyle/>
          <a:p>
            <a:pPr marL="0" indent="0">
              <a:buNone/>
            </a:pPr>
            <a:r>
              <a:rPr lang="en-US" sz="2000" dirty="0"/>
              <a:t>Hardware:  </a:t>
            </a:r>
          </a:p>
          <a:p>
            <a:r>
              <a:rPr lang="en-US" sz="2000" dirty="0"/>
              <a:t>PC, Webcam.</a:t>
            </a:r>
          </a:p>
          <a:p>
            <a:endParaRPr lang="en-US" sz="2000" dirty="0"/>
          </a:p>
          <a:p>
            <a:pPr marL="0" indent="0">
              <a:buNone/>
            </a:pPr>
            <a:r>
              <a:rPr lang="en-US" sz="2000" dirty="0"/>
              <a:t>Software:  </a:t>
            </a:r>
          </a:p>
          <a:p>
            <a:r>
              <a:rPr lang="en-US" sz="2000" dirty="0"/>
              <a:t>Python, OpenCV, TensorFlow-</a:t>
            </a:r>
            <a:r>
              <a:rPr lang="en-US" sz="2000" dirty="0" err="1"/>
              <a:t>Keras</a:t>
            </a:r>
            <a:r>
              <a:rPr lang="en-US" sz="2000" dirty="0"/>
              <a:t>, </a:t>
            </a:r>
            <a:r>
              <a:rPr lang="en-US" sz="2000" dirty="0" err="1"/>
              <a:t>Pygame</a:t>
            </a:r>
            <a:r>
              <a:rPr lang="en-US" sz="2000" dirty="0"/>
              <a:t>.</a:t>
            </a:r>
          </a:p>
        </p:txBody>
      </p:sp>
      <p:pic>
        <p:nvPicPr>
          <p:cNvPr id="1030" name="Picture 6">
            <a:extLst>
              <a:ext uri="{FF2B5EF4-FFF2-40B4-BE49-F238E27FC236}">
                <a16:creationId xmlns:a16="http://schemas.microsoft.com/office/drawing/2014/main" id="{6854477D-6D91-0388-DECC-18C008843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6332" y="4714683"/>
            <a:ext cx="1644014" cy="14519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7911D6F-4958-998B-5C3B-0C7F49D44D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327" y="1905000"/>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775A353-2A89-B3A2-D02D-40779FCD48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012" y="1638939"/>
            <a:ext cx="40386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D400D59-C739-12B7-35A8-6D2E4468DB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15153" y="4627616"/>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 name="Recorded Sound">
            <a:hlinkClick r:id="" action="ppaction://media"/>
            <a:extLst>
              <a:ext uri="{FF2B5EF4-FFF2-40B4-BE49-F238E27FC236}">
                <a16:creationId xmlns:a16="http://schemas.microsoft.com/office/drawing/2014/main" id="{C7B8F702-1B24-68F3-2316-F8B0E4CBC5C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292838474"/>
      </p:ext>
    </p:extLst>
  </p:cSld>
  <p:clrMapOvr>
    <a:masterClrMapping/>
  </p:clrMapOvr>
  <mc:AlternateContent xmlns:mc="http://schemas.openxmlformats.org/markup-compatibility/2006">
    <mc:Choice xmlns:p14="http://schemas.microsoft.com/office/powerpoint/2010/main" Requires="p14">
      <p:transition spd="slow" p14:dur="2000" advTm="39228"/>
    </mc:Choice>
    <mc:Fallback>
      <p:transition spd="slow" advTm="392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2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F84F-2CB1-0DF9-57ED-FB91FD70F721}"/>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654F9714-B6AC-C20B-0C5B-068C9859FB35}"/>
              </a:ext>
            </a:extLst>
          </p:cNvPr>
          <p:cNvSpPr>
            <a:spLocks noGrp="1"/>
          </p:cNvSpPr>
          <p:nvPr>
            <p:ph idx="1"/>
          </p:nvPr>
        </p:nvSpPr>
        <p:spPr/>
        <p:txBody>
          <a:bodyPr>
            <a:normAutofit/>
          </a:bodyPr>
          <a:lstStyle/>
          <a:p>
            <a:pPr marL="0" indent="0">
              <a:buNone/>
            </a:pPr>
            <a:r>
              <a:rPr lang="en-US" sz="2000" dirty="0"/>
              <a:t>Description:  </a:t>
            </a:r>
          </a:p>
          <a:p>
            <a:r>
              <a:rPr lang="en-US" sz="2000" dirty="0"/>
              <a:t>Custom dataset: 7,000 images.  </a:t>
            </a:r>
          </a:p>
          <a:p>
            <a:r>
              <a:rPr lang="en-US" sz="2000" dirty="0"/>
              <a:t>Labels: "Open" and "Closed”.</a:t>
            </a:r>
          </a:p>
          <a:p>
            <a:endParaRPr lang="en-US" sz="2000" dirty="0"/>
          </a:p>
          <a:p>
            <a:pPr marL="0" indent="0">
              <a:buNone/>
            </a:pPr>
            <a:r>
              <a:rPr lang="en-US" sz="2000" dirty="0"/>
              <a:t>Cleaning:  </a:t>
            </a:r>
          </a:p>
          <a:p>
            <a:r>
              <a:rPr lang="en-US" sz="2000" dirty="0"/>
              <a:t>Removed unnecessary images</a:t>
            </a:r>
          </a:p>
        </p:txBody>
      </p:sp>
      <p:pic>
        <p:nvPicPr>
          <p:cNvPr id="4" name="Recorded Sound">
            <a:hlinkClick r:id="" action="ppaction://media"/>
            <a:extLst>
              <a:ext uri="{FF2B5EF4-FFF2-40B4-BE49-F238E27FC236}">
                <a16:creationId xmlns:a16="http://schemas.microsoft.com/office/drawing/2014/main" id="{2BE4C677-54EF-0871-37D4-2ED2A5EC60D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390212560"/>
      </p:ext>
    </p:extLst>
  </p:cSld>
  <p:clrMapOvr>
    <a:masterClrMapping/>
  </p:clrMapOvr>
  <mc:AlternateContent xmlns:mc="http://schemas.openxmlformats.org/markup-compatibility/2006">
    <mc:Choice xmlns:p14="http://schemas.microsoft.com/office/powerpoint/2010/main" Requires="p14">
      <p:transition spd="slow" p14:dur="2000" advTm="44174"/>
    </mc:Choice>
    <mc:Fallback>
      <p:transition spd="slow" advTm="44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1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9CD54-28C8-DD96-3F23-00F8B569C940}"/>
              </a:ext>
            </a:extLst>
          </p:cNvPr>
          <p:cNvSpPr>
            <a:spLocks noGrp="1"/>
          </p:cNvSpPr>
          <p:nvPr>
            <p:ph type="title"/>
          </p:nvPr>
        </p:nvSpPr>
        <p:spPr/>
        <p:txBody>
          <a:bodyPr/>
          <a:lstStyle/>
          <a:p>
            <a:r>
              <a:rPr lang="en-US" dirty="0"/>
              <a:t>Model Architecture</a:t>
            </a:r>
          </a:p>
        </p:txBody>
      </p:sp>
      <p:sp>
        <p:nvSpPr>
          <p:cNvPr id="3" name="Content Placeholder 2">
            <a:extLst>
              <a:ext uri="{FF2B5EF4-FFF2-40B4-BE49-F238E27FC236}">
                <a16:creationId xmlns:a16="http://schemas.microsoft.com/office/drawing/2014/main" id="{4675A9E8-20DF-638C-2ED9-7C90B339E4D4}"/>
              </a:ext>
            </a:extLst>
          </p:cNvPr>
          <p:cNvSpPr>
            <a:spLocks noGrp="1"/>
          </p:cNvSpPr>
          <p:nvPr>
            <p:ph idx="1"/>
          </p:nvPr>
        </p:nvSpPr>
        <p:spPr/>
        <p:txBody>
          <a:bodyPr>
            <a:normAutofit/>
          </a:bodyPr>
          <a:lstStyle/>
          <a:p>
            <a:pPr marL="0" indent="0">
              <a:buNone/>
            </a:pPr>
            <a:r>
              <a:rPr lang="en-US" sz="2000" dirty="0"/>
              <a:t>Layers:  </a:t>
            </a:r>
          </a:p>
          <a:p>
            <a:r>
              <a:rPr lang="en-US" sz="2000" dirty="0"/>
              <a:t>Convolutional Layers: 32 and 64 nodes.  </a:t>
            </a:r>
          </a:p>
          <a:p>
            <a:r>
              <a:rPr lang="en-US" sz="2000" dirty="0"/>
              <a:t>Fully Connected Layers: 128 nodes, 2-node output layer.</a:t>
            </a:r>
          </a:p>
          <a:p>
            <a:pPr marL="0" indent="0">
              <a:buNone/>
            </a:pPr>
            <a:endParaRPr lang="en-US" sz="2000" dirty="0"/>
          </a:p>
          <a:p>
            <a:pPr marL="0" indent="0">
              <a:buNone/>
            </a:pPr>
            <a:r>
              <a:rPr lang="en-US" sz="2000" dirty="0"/>
              <a:t>Activation Functions:  </a:t>
            </a:r>
          </a:p>
          <a:p>
            <a:r>
              <a:rPr lang="en-US" sz="2000" dirty="0" err="1"/>
              <a:t>ReLU</a:t>
            </a:r>
            <a:r>
              <a:rPr lang="en-US" sz="2000" dirty="0"/>
              <a:t> for hidden layers.  </a:t>
            </a:r>
          </a:p>
          <a:p>
            <a:r>
              <a:rPr lang="en-US" sz="2000" dirty="0" err="1"/>
              <a:t>Softmax</a:t>
            </a:r>
            <a:r>
              <a:rPr lang="en-US" sz="2000" dirty="0"/>
              <a:t> for output.</a:t>
            </a:r>
          </a:p>
        </p:txBody>
      </p:sp>
      <p:pic>
        <p:nvPicPr>
          <p:cNvPr id="4" name="Recorded Sound">
            <a:hlinkClick r:id="" action="ppaction://media"/>
            <a:extLst>
              <a:ext uri="{FF2B5EF4-FFF2-40B4-BE49-F238E27FC236}">
                <a16:creationId xmlns:a16="http://schemas.microsoft.com/office/drawing/2014/main" id="{F7F31E45-36D4-B461-F05D-A4AD22ED1F3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417993986"/>
      </p:ext>
    </p:extLst>
  </p:cSld>
  <p:clrMapOvr>
    <a:masterClrMapping/>
  </p:clrMapOvr>
  <mc:AlternateContent xmlns:mc="http://schemas.openxmlformats.org/markup-compatibility/2006">
    <mc:Choice xmlns:p14="http://schemas.microsoft.com/office/powerpoint/2010/main" Requires="p14">
      <p:transition spd="slow" p14:dur="2000" advTm="43803"/>
    </mc:Choice>
    <mc:Fallback>
      <p:transition spd="slow" advTm="43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8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A716-F624-B198-1263-DC44D4A74AB4}"/>
              </a:ext>
            </a:extLst>
          </p:cNvPr>
          <p:cNvSpPr>
            <a:spLocks noGrp="1"/>
          </p:cNvSpPr>
          <p:nvPr>
            <p:ph type="title"/>
          </p:nvPr>
        </p:nvSpPr>
        <p:spPr/>
        <p:txBody>
          <a:bodyPr/>
          <a:lstStyle/>
          <a:p>
            <a:r>
              <a:rPr lang="en-US" dirty="0"/>
              <a:t>System Design</a:t>
            </a:r>
          </a:p>
        </p:txBody>
      </p:sp>
      <p:pic>
        <p:nvPicPr>
          <p:cNvPr id="4" name="image2.jpg">
            <a:extLst>
              <a:ext uri="{FF2B5EF4-FFF2-40B4-BE49-F238E27FC236}">
                <a16:creationId xmlns:a16="http://schemas.microsoft.com/office/drawing/2014/main" id="{0D5EF5CC-D3A6-D5CC-4060-79995F5E77B7}"/>
              </a:ext>
            </a:extLst>
          </p:cNvPr>
          <p:cNvPicPr>
            <a:picLocks noGrp="1"/>
          </p:cNvPicPr>
          <p:nvPr>
            <p:ph idx="1"/>
          </p:nvPr>
        </p:nvPicPr>
        <p:blipFill>
          <a:blip r:embed="rId4"/>
          <a:stretch>
            <a:fillRect/>
          </a:stretch>
        </p:blipFill>
        <p:spPr>
          <a:xfrm>
            <a:off x="8966418" y="2086882"/>
            <a:ext cx="1733887" cy="3778250"/>
          </a:xfrm>
          <a:prstGeom prst="rect">
            <a:avLst/>
          </a:prstGeom>
          <a:ln/>
        </p:spPr>
      </p:pic>
      <p:sp>
        <p:nvSpPr>
          <p:cNvPr id="6" name="TextBox 5">
            <a:extLst>
              <a:ext uri="{FF2B5EF4-FFF2-40B4-BE49-F238E27FC236}">
                <a16:creationId xmlns:a16="http://schemas.microsoft.com/office/drawing/2014/main" id="{E892A23B-7987-3BEA-0D12-9F0E712148D8}"/>
              </a:ext>
            </a:extLst>
          </p:cNvPr>
          <p:cNvSpPr txBox="1"/>
          <p:nvPr/>
        </p:nvSpPr>
        <p:spPr>
          <a:xfrm>
            <a:off x="2547297" y="2086882"/>
            <a:ext cx="4749367" cy="1938992"/>
          </a:xfrm>
          <a:prstGeom prst="rect">
            <a:avLst/>
          </a:prstGeom>
          <a:noFill/>
        </p:spPr>
        <p:txBody>
          <a:bodyPr wrap="square">
            <a:spAutoFit/>
          </a:bodyPr>
          <a:lstStyle/>
          <a:p>
            <a:r>
              <a:rPr lang="en-US" sz="2000" dirty="0"/>
              <a:t>Algorithm :  </a:t>
            </a:r>
          </a:p>
          <a:p>
            <a:endParaRPr lang="en-US" sz="2000" dirty="0"/>
          </a:p>
          <a:p>
            <a:pPr marL="285750" indent="-285750">
              <a:buFontTx/>
              <a:buChar char="-"/>
            </a:pPr>
            <a:r>
              <a:rPr lang="en-US" sz="2000" dirty="0"/>
              <a:t>Capture image.  </a:t>
            </a:r>
          </a:p>
          <a:p>
            <a:pPr marL="285750" indent="-285750">
              <a:buFontTx/>
              <a:buChar char="-"/>
            </a:pPr>
            <a:r>
              <a:rPr lang="en-US" sz="2000" dirty="0"/>
              <a:t>Detect face and eyes.  </a:t>
            </a:r>
          </a:p>
          <a:p>
            <a:pPr marL="285750" indent="-285750">
              <a:buFontTx/>
              <a:buChar char="-"/>
            </a:pPr>
            <a:r>
              <a:rPr lang="en-US" sz="2000" dirty="0"/>
              <a:t>Predict eye state using CNN.  </a:t>
            </a:r>
          </a:p>
          <a:p>
            <a:pPr marL="285750" indent="-285750">
              <a:buFontTx/>
              <a:buChar char="-"/>
            </a:pPr>
            <a:r>
              <a:rPr lang="en-US" sz="2000" dirty="0"/>
              <a:t>Alert if drowsiness detected.</a:t>
            </a:r>
          </a:p>
        </p:txBody>
      </p:sp>
      <p:pic>
        <p:nvPicPr>
          <p:cNvPr id="7" name="Recorded Sound">
            <a:hlinkClick r:id="" action="ppaction://media"/>
            <a:extLst>
              <a:ext uri="{FF2B5EF4-FFF2-40B4-BE49-F238E27FC236}">
                <a16:creationId xmlns:a16="http://schemas.microsoft.com/office/drawing/2014/main" id="{2C8C2184-3303-3C73-7A3C-364F7BE688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962916436"/>
      </p:ext>
    </p:extLst>
  </p:cSld>
  <p:clrMapOvr>
    <a:masterClrMapping/>
  </p:clrMapOvr>
  <mc:AlternateContent xmlns:mc="http://schemas.openxmlformats.org/markup-compatibility/2006">
    <mc:Choice xmlns:p14="http://schemas.microsoft.com/office/powerpoint/2010/main" Requires="p14">
      <p:transition spd="slow" p14:dur="2000" advTm="40598"/>
    </mc:Choice>
    <mc:Fallback>
      <p:transition spd="slow" advTm="40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59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EEA1-4163-D193-2E2E-193CC819F1FE}"/>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260B8C4D-DF9F-97A8-F058-AF801F2C10B7}"/>
              </a:ext>
            </a:extLst>
          </p:cNvPr>
          <p:cNvSpPr>
            <a:spLocks noGrp="1"/>
          </p:cNvSpPr>
          <p:nvPr>
            <p:ph idx="1"/>
          </p:nvPr>
        </p:nvSpPr>
        <p:spPr>
          <a:xfrm>
            <a:off x="838200" y="1825625"/>
            <a:ext cx="5889171" cy="4351338"/>
          </a:xfrm>
        </p:spPr>
        <p:txBody>
          <a:bodyPr>
            <a:normAutofit/>
          </a:bodyPr>
          <a:lstStyle/>
          <a:p>
            <a:pPr marL="0" indent="0">
              <a:buNone/>
            </a:pPr>
            <a:r>
              <a:rPr lang="en-US" sz="2000" dirty="0"/>
              <a:t>Steps:  </a:t>
            </a:r>
          </a:p>
          <a:p>
            <a:pPr marL="0" indent="0">
              <a:buNone/>
            </a:pPr>
            <a:r>
              <a:rPr lang="en-US" sz="2000" dirty="0"/>
              <a:t>1. Real-time image capture.  </a:t>
            </a:r>
          </a:p>
          <a:p>
            <a:pPr marL="0" indent="0">
              <a:buNone/>
            </a:pPr>
            <a:r>
              <a:rPr lang="en-US" sz="2000" dirty="0"/>
              <a:t>2. Grayscale conversion and resizing.  </a:t>
            </a:r>
          </a:p>
          <a:p>
            <a:pPr marL="0" indent="0">
              <a:buNone/>
            </a:pPr>
            <a:r>
              <a:rPr lang="en-US" sz="2000" dirty="0"/>
              <a:t>3. Eye state prediction with CNN.  </a:t>
            </a:r>
          </a:p>
          <a:p>
            <a:pPr marL="0" indent="0">
              <a:buNone/>
            </a:pPr>
            <a:r>
              <a:rPr lang="en-US" sz="2000" dirty="0"/>
              <a:t>4. Alert if eyes closed for prolonged period.</a:t>
            </a:r>
          </a:p>
        </p:txBody>
      </p:sp>
      <p:pic>
        <p:nvPicPr>
          <p:cNvPr id="4" name="Picture 3">
            <a:extLst>
              <a:ext uri="{FF2B5EF4-FFF2-40B4-BE49-F238E27FC236}">
                <a16:creationId xmlns:a16="http://schemas.microsoft.com/office/drawing/2014/main" id="{40D956C4-7905-1BE8-7FA7-B7E1FEC5474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95565" y="1211263"/>
            <a:ext cx="4908550" cy="4965700"/>
          </a:xfrm>
          <a:prstGeom prst="rect">
            <a:avLst/>
          </a:prstGeom>
          <a:noFill/>
          <a:ln>
            <a:noFill/>
          </a:ln>
        </p:spPr>
      </p:pic>
      <p:pic>
        <p:nvPicPr>
          <p:cNvPr id="5" name="Recorded Sound">
            <a:hlinkClick r:id="" action="ppaction://media"/>
            <a:extLst>
              <a:ext uri="{FF2B5EF4-FFF2-40B4-BE49-F238E27FC236}">
                <a16:creationId xmlns:a16="http://schemas.microsoft.com/office/drawing/2014/main" id="{24509C4E-C093-731D-AFFE-496D29F2B4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532860385"/>
      </p:ext>
    </p:extLst>
  </p:cSld>
  <p:clrMapOvr>
    <a:masterClrMapping/>
  </p:clrMapOvr>
  <mc:AlternateContent xmlns:mc="http://schemas.openxmlformats.org/markup-compatibility/2006">
    <mc:Choice xmlns:p14="http://schemas.microsoft.com/office/powerpoint/2010/main" Requires="p14">
      <p:transition spd="slow" p14:dur="2000" advTm="48098"/>
    </mc:Choice>
    <mc:Fallback>
      <p:transition spd="slow" advTm="48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0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239</TotalTime>
  <Words>426</Words>
  <Application>Microsoft Office PowerPoint</Application>
  <PresentationFormat>Widescreen</PresentationFormat>
  <Paragraphs>70</Paragraphs>
  <Slides>12</Slides>
  <Notes>0</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Century Gothic</vt:lpstr>
      <vt:lpstr>Wingdings 3</vt:lpstr>
      <vt:lpstr>Wisp</vt:lpstr>
      <vt:lpstr>Drowsy Driver Detection System</vt:lpstr>
      <vt:lpstr>Abstract</vt:lpstr>
      <vt:lpstr>Introduction</vt:lpstr>
      <vt:lpstr>Objective and Approach</vt:lpstr>
      <vt:lpstr>System Requirements</vt:lpstr>
      <vt:lpstr>Dataset</vt:lpstr>
      <vt:lpstr>Model Architecture</vt:lpstr>
      <vt:lpstr>System Design</vt:lpstr>
      <vt:lpstr>Implementation</vt:lpstr>
      <vt:lpstr>Results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Tejal Mane</dc:creator>
  <cp:lastModifiedBy>Tejal Mane</cp:lastModifiedBy>
  <cp:revision>2</cp:revision>
  <dcterms:created xsi:type="dcterms:W3CDTF">2024-12-16T17:11:14Z</dcterms:created>
  <dcterms:modified xsi:type="dcterms:W3CDTF">2024-12-16T21:11:14Z</dcterms:modified>
</cp:coreProperties>
</file>